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507" r:id="rId2"/>
    <p:sldId id="537" r:id="rId3"/>
    <p:sldId id="556" r:id="rId4"/>
    <p:sldId id="549" r:id="rId5"/>
    <p:sldId id="558" r:id="rId6"/>
    <p:sldId id="555" r:id="rId7"/>
    <p:sldId id="562" r:id="rId8"/>
    <p:sldId id="563" r:id="rId9"/>
    <p:sldId id="564" r:id="rId10"/>
    <p:sldId id="565" r:id="rId11"/>
    <p:sldId id="567" r:id="rId12"/>
    <p:sldId id="568" r:id="rId13"/>
    <p:sldId id="569" r:id="rId14"/>
    <p:sldId id="571" r:id="rId15"/>
    <p:sldId id="572" r:id="rId16"/>
    <p:sldId id="598" r:id="rId17"/>
    <p:sldId id="599" r:id="rId18"/>
    <p:sldId id="600" r:id="rId19"/>
    <p:sldId id="615" r:id="rId20"/>
    <p:sldId id="614" r:id="rId21"/>
    <p:sldId id="601" r:id="rId22"/>
    <p:sldId id="602" r:id="rId23"/>
    <p:sldId id="603" r:id="rId24"/>
    <p:sldId id="604" r:id="rId25"/>
    <p:sldId id="616" r:id="rId26"/>
    <p:sldId id="605" r:id="rId27"/>
    <p:sldId id="574" r:id="rId28"/>
    <p:sldId id="575" r:id="rId29"/>
    <p:sldId id="576" r:id="rId30"/>
    <p:sldId id="539" r:id="rId31"/>
    <p:sldId id="611" r:id="rId32"/>
  </p:sldIdLst>
  <p:sldSz cx="9144000" cy="6858000" type="screen4x3"/>
  <p:notesSz cx="6797675" cy="9926638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3300"/>
    <a:srgbClr val="FF9900"/>
    <a:srgbClr val="CC6600"/>
    <a:srgbClr val="88170E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6418" autoAdjust="0"/>
    <p:restoredTop sz="94286" autoAdjust="0"/>
  </p:normalViewPr>
  <p:slideViewPr>
    <p:cSldViewPr>
      <p:cViewPr>
        <p:scale>
          <a:sx n="70" d="100"/>
          <a:sy n="70" d="100"/>
        </p:scale>
        <p:origin x="-1134" y="-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6400" cy="496412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6412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4D163BA8-C434-49A5-8E0A-0BD38C5B3046}" type="datetimeFigureOut">
              <a:rPr lang="ru-RU" smtClean="0"/>
              <a:pPr/>
              <a:t>24.01.2017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631"/>
            <a:ext cx="2946400" cy="496411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49689" y="9428631"/>
            <a:ext cx="2946400" cy="496411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7A286976-84CA-4256-A130-B4CEF94F0C1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381144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5" y="0"/>
            <a:ext cx="2945659" cy="496332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F60935D2-5371-4652-B425-A0E30F7FA853}" type="datetimeFigureOut">
              <a:rPr lang="ru-RU"/>
              <a:pPr>
                <a:defRPr/>
              </a:pPr>
              <a:t>24.01.2017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6125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5" y="9428583"/>
            <a:ext cx="2945659" cy="496332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738FF63-46BD-4558-82D5-565C8630ACE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75602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6B42E6-EE98-4B0F-924F-AD56D2C3DB07}" type="datetimeFigureOut">
              <a:rPr lang="ru-RU" smtClean="0"/>
              <a:pPr>
                <a:defRPr/>
              </a:pPr>
              <a:t>24.01.2017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830F86-C9EE-4AA5-B0F4-7E4C5166E50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816281-23C4-4125-A985-CCD5E62BFA93}" type="datetimeFigureOut">
              <a:rPr lang="ru-RU" smtClean="0"/>
              <a:pPr>
                <a:defRPr/>
              </a:pPr>
              <a:t>24.01.2017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CA7828-538A-40A0-ACBE-2C4BEA072CF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AC77F2-594E-4DD7-A066-913593824670}" type="datetimeFigureOut">
              <a:rPr lang="ru-RU" smtClean="0"/>
              <a:pPr>
                <a:defRPr/>
              </a:pPr>
              <a:t>24.01.2017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11D7D2-78E1-4157-96A5-51124BBF23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1FA464-FAEF-4EB5-93B9-9206A6F1ED1E}" type="datetimeFigureOut">
              <a:rPr lang="ru-RU" smtClean="0"/>
              <a:pPr>
                <a:defRPr/>
              </a:pPr>
              <a:t>24.01.2017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FA99BA-0E49-403F-91A2-322FB40F5D8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8A50B-4FB8-46B3-B276-E6042FD5A250}" type="datetimeFigureOut">
              <a:rPr lang="ru-RU" smtClean="0"/>
              <a:pPr>
                <a:defRPr/>
              </a:pPr>
              <a:t>24.01.2017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D7CBCA-FFC0-4224-9595-7F820681D3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590104-17BD-4D6D-BBA5-38B0536F7C14}" type="datetimeFigureOut">
              <a:rPr lang="ru-RU" smtClean="0"/>
              <a:pPr>
                <a:defRPr/>
              </a:pPr>
              <a:t>24.01.2017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583BCC-5FF1-491B-815C-D7414C7B92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E675F2-89B6-47FF-91BA-243FEFF77BAC}" type="datetimeFigureOut">
              <a:rPr lang="ru-RU" smtClean="0"/>
              <a:pPr>
                <a:defRPr/>
              </a:pPr>
              <a:t>24.01.2017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044169-A0FE-4915-92D6-F52530E75F6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14E632-2C86-4CA7-BE9B-41F4E8C92A05}" type="datetimeFigureOut">
              <a:rPr lang="ru-RU" smtClean="0"/>
              <a:pPr>
                <a:defRPr/>
              </a:pPr>
              <a:t>24.01.2017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636514-9E0C-49BE-9D11-9BCDBF0CAF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292867-E7D6-4FEA-B297-75D30D7DBDA6}" type="datetimeFigureOut">
              <a:rPr lang="ru-RU" smtClean="0"/>
              <a:pPr>
                <a:defRPr/>
              </a:pPr>
              <a:t>24.01.2017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158764-A813-4ED6-B811-46A93695B4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2E59B2-5C81-401A-8CE9-14FED53CE1A7}" type="datetimeFigureOut">
              <a:rPr lang="ru-RU" smtClean="0"/>
              <a:pPr>
                <a:defRPr/>
              </a:pPr>
              <a:t>24.01.2017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9071CA-45E3-440E-B1FB-6AAF7FA39A7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B01AF9-C2C6-456E-928C-5F5A74D603FA}" type="datetimeFigureOut">
              <a:rPr lang="ru-RU" smtClean="0"/>
              <a:pPr>
                <a:defRPr/>
              </a:pPr>
              <a:t>24.01.2017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633FA13-3429-44CE-BCAA-901CAB57480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15CE2CF-8DE6-4B43-82D4-8936BAF79B4B}" type="datetimeFigureOut">
              <a:rPr lang="ru-RU" smtClean="0"/>
              <a:pPr>
                <a:defRPr/>
              </a:pPr>
              <a:t>24.01.2017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BFA7CE4-69E4-4C4F-9489-B014CB1C687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-180528" y="-51695"/>
            <a:ext cx="9324528" cy="6858000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-142908" y="0"/>
            <a:ext cx="1403648" cy="6858000"/>
          </a:xfrm>
          <a:prstGeom prst="rect">
            <a:avLst/>
          </a:prstGeom>
        </p:spPr>
      </p:pic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773832" y="6473957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dirty="0"/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1142492" y="1988840"/>
            <a:ext cx="7488832" cy="200258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1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altLang="ru-RU" sz="40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00100" y="428604"/>
            <a:ext cx="748598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2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Совершенствование преподавания татарского языка и литературы </a:t>
            </a:r>
          </a:p>
          <a:p>
            <a:pPr algn="ctr"/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СОШ№15 </a:t>
            </a:r>
            <a:r>
              <a:rPr lang="ru-RU" sz="32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Зеленодольского</a:t>
            </a:r>
            <a:r>
              <a:rPr lang="ru-RU" sz="3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района Республики Татарстан</a:t>
            </a:r>
          </a:p>
          <a:p>
            <a:pPr algn="ctr"/>
            <a:endParaRPr lang="ru-RU" sz="32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Совещание при директоре,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объединенное с заседанием ШМО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учителей татарского языка и литературы </a:t>
            </a: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СОШ№15 ЗМР РТ</a:t>
            </a:r>
          </a:p>
          <a:p>
            <a:pPr algn="ctr"/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2000" b="1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декабря 2016 года</a:t>
            </a:r>
          </a:p>
          <a:p>
            <a:pPr algn="ctr"/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447055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smtClean="0">
                <a:solidFill>
                  <a:srgbClr val="253D75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smtClean="0">
                <a:solidFill>
                  <a:srgbClr val="253D7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mtClean="0">
                <a:solidFill>
                  <a:srgbClr val="253D75"/>
                </a:solidFill>
                <a:latin typeface="Times New Roman" pitchFamily="18" charset="0"/>
                <a:cs typeface="Times New Roman" pitchFamily="18" charset="0"/>
              </a:rPr>
              <a:t>«ДОРОЖНАЯ КАРТА»</a:t>
            </a:r>
            <a:br>
              <a:rPr lang="ru-RU" sz="3200" b="1" smtClean="0">
                <a:solidFill>
                  <a:srgbClr val="253D75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smtClean="0">
                <a:solidFill>
                  <a:srgbClr val="253D75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smtClean="0">
                <a:solidFill>
                  <a:srgbClr val="253D75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smtClean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314325" y="3111500"/>
            <a:ext cx="2551113" cy="3221038"/>
          </a:xfrm>
          <a:prstGeom prst="roundRect">
            <a:avLst>
              <a:gd name="adj" fmla="val 16667"/>
            </a:avLst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defTabSz="685783">
              <a:defRPr/>
            </a:pP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Повышение эффективности управления качеством преподавания татарского языка </a:t>
            </a:r>
          </a:p>
          <a:p>
            <a:pPr algn="ctr" defTabSz="685783">
              <a:defRPr/>
            </a:pP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литературы</a:t>
            </a:r>
            <a:r>
              <a:rPr lang="ru-RU" sz="2200" b="1" dirty="0">
                <a:solidFill>
                  <a:srgbClr val="002060"/>
                </a:solidFill>
              </a:rPr>
              <a:t> 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043238" y="3122613"/>
            <a:ext cx="2879725" cy="3536950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defTabSz="685783">
              <a:defRPr/>
            </a:pP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Организационно-методическое сопровождение  повышения качественного состава, повышение квалификации педагогических кадров</a:t>
            </a:r>
          </a:p>
          <a:p>
            <a:pPr marL="257175" indent="-257175" defTabSz="685783">
              <a:buFont typeface="Arial" panose="020B0604020202020204" pitchFamily="34" charset="0"/>
              <a:buChar char="•"/>
              <a:defRPr/>
            </a:pPr>
            <a:endParaRPr lang="ru-RU" sz="1400" b="1" dirty="0">
              <a:solidFill>
                <a:srgbClr val="002060"/>
              </a:solidFill>
            </a:endParaRPr>
          </a:p>
          <a:p>
            <a:pPr algn="ctr" defTabSz="685783">
              <a:defRPr/>
            </a:pPr>
            <a:endParaRPr lang="ru-RU" sz="2400" b="1" dirty="0">
              <a:solidFill>
                <a:prstClr val="white"/>
              </a:solidFill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13463" y="3152775"/>
            <a:ext cx="2798762" cy="3165475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defTabSz="685783">
              <a:defRPr/>
            </a:pP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Усиление учебно-методического, ресурсного, информационного  сопровождения преподавания татарского языка </a:t>
            </a:r>
          </a:p>
          <a:p>
            <a:pPr algn="ctr" defTabSz="685783">
              <a:defRPr/>
            </a:pPr>
            <a:r>
              <a:rPr lang="ru-RU" sz="2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литературы</a:t>
            </a:r>
          </a:p>
        </p:txBody>
      </p:sp>
      <p:cxnSp>
        <p:nvCxnSpPr>
          <p:cNvPr id="8" name="Прямая со стрелкой 7"/>
          <p:cNvCxnSpPr>
            <a:endCxn id="4" idx="0"/>
          </p:cNvCxnSpPr>
          <p:nvPr/>
        </p:nvCxnSpPr>
        <p:spPr>
          <a:xfrm rot="10800000" flipV="1">
            <a:off x="1590675" y="2047875"/>
            <a:ext cx="2135188" cy="1063625"/>
          </a:xfrm>
          <a:prstGeom prst="straightConnector1">
            <a:avLst/>
          </a:prstGeom>
          <a:ln w="508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Скругленный прямоугольник 9"/>
          <p:cNvSpPr/>
          <p:nvPr/>
        </p:nvSpPr>
        <p:spPr>
          <a:xfrm>
            <a:off x="1077913" y="1377950"/>
            <a:ext cx="6946900" cy="696913"/>
          </a:xfrm>
          <a:prstGeom prst="round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 defTabSz="685783">
              <a:defRPr/>
            </a:pPr>
            <a:r>
              <a:rPr lang="ru-RU" sz="2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ОСНОВНЫЕ НАПРАВЛЕНИЯ</a:t>
            </a:r>
          </a:p>
          <a:p>
            <a:pPr marL="257175" indent="-257175" defTabSz="685783">
              <a:buFont typeface="Arial" panose="020B0604020202020204" pitchFamily="34" charset="0"/>
              <a:buChar char="•"/>
              <a:defRPr/>
            </a:pPr>
            <a:endParaRPr lang="ru-RU" sz="1400" b="1" dirty="0">
              <a:solidFill>
                <a:srgbClr val="002060"/>
              </a:solidFill>
            </a:endParaRPr>
          </a:p>
          <a:p>
            <a:pPr algn="ctr" defTabSz="685783">
              <a:defRPr/>
            </a:pPr>
            <a:endParaRPr lang="ru-RU" sz="2400" b="1" dirty="0">
              <a:solidFill>
                <a:prstClr val="white"/>
              </a:solidFill>
            </a:endParaRPr>
          </a:p>
        </p:txBody>
      </p:sp>
      <p:cxnSp>
        <p:nvCxnSpPr>
          <p:cNvPr id="12" name="Прямая со стрелкой 11"/>
          <p:cNvCxnSpPr>
            <a:endCxn id="6" idx="0"/>
          </p:cNvCxnSpPr>
          <p:nvPr/>
        </p:nvCxnSpPr>
        <p:spPr>
          <a:xfrm rot="5400000">
            <a:off x="3969544" y="2561431"/>
            <a:ext cx="1074738" cy="47625"/>
          </a:xfrm>
          <a:prstGeom prst="straightConnector1">
            <a:avLst/>
          </a:prstGeom>
          <a:ln w="508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>
            <a:endCxn id="7" idx="0"/>
          </p:cNvCxnSpPr>
          <p:nvPr/>
        </p:nvCxnSpPr>
        <p:spPr>
          <a:xfrm>
            <a:off x="5418138" y="2101850"/>
            <a:ext cx="2095500" cy="1050925"/>
          </a:xfrm>
          <a:prstGeom prst="straightConnector1">
            <a:avLst/>
          </a:prstGeom>
          <a:ln w="508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28596" y="1071546"/>
          <a:ext cx="8479809" cy="6514150"/>
        </p:xfrm>
        <a:graphic>
          <a:graphicData uri="http://schemas.openxmlformats.org/drawingml/2006/table">
            <a:tbl>
              <a:tblPr/>
              <a:tblGrid>
                <a:gridCol w="468573"/>
                <a:gridCol w="4790364"/>
                <a:gridCol w="1364776"/>
                <a:gridCol w="1856096"/>
              </a:tblGrid>
              <a:tr h="58046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№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Мероприятие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Срок исполнения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Ответственный исполнитель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9336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1.5.</a:t>
                      </a: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Участие</a:t>
                      </a:r>
                      <a:r>
                        <a:rPr lang="tt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в</a:t>
                      </a:r>
                      <a:r>
                        <a:rPr lang="tt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t-RU" sz="1600" b="1" dirty="0">
                          <a:latin typeface="Times New Roman"/>
                          <a:ea typeface="Calibri"/>
                          <a:cs typeface="Times New Roman"/>
                        </a:rPr>
                        <a:t>обучающих </a:t>
                      </a:r>
                      <a:r>
                        <a:rPr lang="tt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семинарах </a:t>
                      </a:r>
                      <a:r>
                        <a:rPr lang="tt-RU" sz="1600" b="1" dirty="0">
                          <a:latin typeface="Times New Roman"/>
                          <a:ea typeface="Calibri"/>
                          <a:cs typeface="Times New Roman"/>
                        </a:rPr>
                        <a:t>для заместителей директоров по национальному образованию, руководителей школьных методических объединений, учителей татарского языка и </a:t>
                      </a:r>
                      <a:r>
                        <a:rPr lang="tt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литературы, ЗМР</a:t>
                      </a:r>
                      <a:r>
                        <a:rPr lang="tt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t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по </a:t>
                      </a:r>
                      <a:r>
                        <a:rPr lang="tt-RU" sz="1600" b="1" dirty="0">
                          <a:latin typeface="Times New Roman"/>
                          <a:ea typeface="Calibri"/>
                          <a:cs typeface="Times New Roman"/>
                        </a:rPr>
                        <a:t>вопросам преподавания татарского языка и литературы </a:t>
                      </a:r>
                      <a:r>
                        <a:rPr lang="tt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направленные на :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 методическое и информационное сопровождение программы внедрения и реализации ФГОС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r>
                        <a:rPr lang="ru-RU" sz="16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(РСП</a:t>
                      </a:r>
                      <a:r>
                        <a:rPr lang="ru-RU" sz="1600" b="1" kern="1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14.09.2016 СОШ №11</a:t>
                      </a:r>
                      <a:r>
                        <a:rPr lang="ru-RU" sz="16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);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(РСП</a:t>
                      </a:r>
                      <a:r>
                        <a:rPr lang="ru-RU" sz="1600" b="1" kern="1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29.09.2016 СОШ №7</a:t>
                      </a:r>
                      <a:r>
                        <a:rPr lang="ru-RU" sz="16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);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(РС </a:t>
                      </a:r>
                      <a:r>
                        <a:rPr lang="ru-RU" sz="1600" b="1" kern="1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24.10.2016  Гимназия №10</a:t>
                      </a:r>
                      <a:r>
                        <a:rPr lang="ru-RU" sz="16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);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(МС</a:t>
                      </a:r>
                      <a:r>
                        <a:rPr lang="ru-RU" sz="1600" b="1" kern="1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25.11.2016 </a:t>
                      </a:r>
                      <a:r>
                        <a:rPr lang="ru-RU" sz="1600" b="1" kern="12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Осиновская</a:t>
                      </a:r>
                      <a:r>
                        <a:rPr lang="ru-RU" sz="1600" b="1" kern="1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гимназия</a:t>
                      </a:r>
                      <a:r>
                        <a:rPr lang="ru-RU" sz="16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);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методическое сопровождение составления учебных программ, рабочих программ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(РС</a:t>
                      </a:r>
                      <a:r>
                        <a:rPr lang="ru-RU" sz="1600" b="1" kern="1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28.10.2016 Лицей им.В.В. Карпова</a:t>
                      </a:r>
                      <a:r>
                        <a:rPr lang="ru-RU" sz="16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);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сохранение, изучение и </a:t>
                      </a:r>
                      <a:r>
                        <a:rPr lang="ru-RU" sz="1600" b="1" kern="12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развитиа</a:t>
                      </a:r>
                      <a:r>
                        <a:rPr lang="ru-RU" sz="1600" b="1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государственных языков Республики Татарстан и других языков в Республике Татарстан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(МС</a:t>
                      </a:r>
                      <a:r>
                        <a:rPr lang="ru-RU" sz="1600" b="1" kern="1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2.12.2016  </a:t>
                      </a:r>
                      <a:r>
                        <a:rPr lang="ru-RU" sz="1600" b="1" kern="1200" baseline="0" dirty="0" err="1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Свияжская</a:t>
                      </a:r>
                      <a:r>
                        <a:rPr lang="ru-RU" sz="1600" b="1" kern="1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СОШ</a:t>
                      </a:r>
                      <a:r>
                        <a:rPr lang="ru-RU" sz="16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);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(МС </a:t>
                      </a:r>
                      <a:r>
                        <a:rPr lang="ru-RU" sz="1600" b="1" kern="1200" baseline="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14.12.2016  Гимназия №10</a:t>
                      </a:r>
                      <a:r>
                        <a:rPr lang="ru-RU" sz="1600" b="1" kern="12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В течение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2016-2017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>
                          <a:latin typeface="Times New Roman"/>
                          <a:ea typeface="Calibri"/>
                          <a:cs typeface="Times New Roman"/>
                        </a:rPr>
                        <a:t>учебного года</a:t>
                      </a: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Салахова Р.А.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Аминова</a:t>
                      </a:r>
                      <a:r>
                        <a:rPr lang="ru-RU" sz="18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Р.З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b="1" baseline="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b="1" baseline="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b="1" baseline="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b="1" baseline="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b="1" baseline="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Гатауллина</a:t>
                      </a:r>
                      <a:r>
                        <a:rPr lang="ru-RU" sz="1800" b="1" dirty="0" smtClean="0">
                          <a:latin typeface="Times New Roman"/>
                          <a:ea typeface="Calibri"/>
                          <a:cs typeface="Times New Roman"/>
                        </a:rPr>
                        <a:t> Ю.Ю.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Ахметзанова</a:t>
                      </a:r>
                      <a:r>
                        <a:rPr lang="ru-RU" sz="18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К.Р.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baseline="0" dirty="0" err="1" smtClean="0">
                          <a:latin typeface="Times New Roman"/>
                          <a:ea typeface="Calibri"/>
                          <a:cs typeface="Times New Roman"/>
                        </a:rPr>
                        <a:t>Тимершина</a:t>
                      </a:r>
                      <a:r>
                        <a:rPr lang="ru-RU" sz="18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Г.Р.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Хусаинова И.И.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b="1" baseline="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800" b="1" baseline="0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800" b="1" baseline="0" dirty="0" err="1" smtClean="0">
                          <a:latin typeface="Times New Roman"/>
                          <a:ea typeface="Calibri"/>
                          <a:cs typeface="Times New Roman"/>
                        </a:rPr>
                        <a:t>Ахметзанова</a:t>
                      </a:r>
                      <a:r>
                        <a:rPr lang="ru-RU" sz="18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К.Р.</a:t>
                      </a:r>
                      <a:endParaRPr lang="ru-RU" sz="18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Прямоугольник 2"/>
          <p:cNvSpPr/>
          <p:nvPr/>
        </p:nvSpPr>
        <p:spPr>
          <a:xfrm>
            <a:off x="2286000" y="2828836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14348" y="214290"/>
            <a:ext cx="80010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Повышение эффективности управления качеством преподавания татарского языка и литературы на школьном уровне</a:t>
            </a:r>
            <a:endParaRPr lang="ru-RU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46088" y="352425"/>
          <a:ext cx="8275093" cy="5297591"/>
        </p:xfrm>
        <a:graphic>
          <a:graphicData uri="http://schemas.openxmlformats.org/drawingml/2006/table">
            <a:tbl>
              <a:tblPr/>
              <a:tblGrid>
                <a:gridCol w="454925"/>
                <a:gridCol w="4831308"/>
                <a:gridCol w="1241946"/>
                <a:gridCol w="1746914"/>
              </a:tblGrid>
              <a:tr h="52975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Мероприятие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Срок исполнения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Ответственный исполнитель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10595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1.6.</a:t>
                      </a: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Изучение </a:t>
                      </a:r>
                      <a:r>
                        <a:rPr lang="tt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системы</a:t>
                      </a:r>
                      <a:r>
                        <a:rPr lang="tt-RU" sz="16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работы в классе с воспитанием на традициях и культуре татарского народа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(3Б, классный руководитель Муртазина Л.Ш.)</a:t>
                      </a:r>
                      <a:endParaRPr lang="tt-RU" sz="160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течение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2016-2017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учебного года </a:t>
                      </a: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Аминова</a:t>
                      </a:r>
                      <a:r>
                        <a:rPr lang="ru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Р.З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0" dirty="0" err="1" smtClean="0">
                          <a:latin typeface="Times New Roman"/>
                          <a:ea typeface="Calibri"/>
                          <a:cs typeface="Times New Roman"/>
                        </a:rPr>
                        <a:t>Ахметзанова</a:t>
                      </a:r>
                      <a:r>
                        <a:rPr lang="ru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К.Р.</a:t>
                      </a:r>
                      <a:endParaRPr lang="ru-RU" sz="16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2439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1.7.</a:t>
                      </a: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    Изучение системы работы</a:t>
                      </a:r>
                      <a:r>
                        <a:rPr lang="tt-RU" sz="16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учителей</a:t>
                      </a:r>
                      <a:r>
                        <a:rPr lang="tt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tt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по вопросам </a:t>
                      </a:r>
                      <a:r>
                        <a:rPr lang="tt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преподавания </a:t>
                      </a:r>
                      <a:r>
                        <a:rPr lang="tt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татарского языка и литературы </a:t>
                      </a:r>
                      <a:r>
                        <a:rPr lang="tt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9-х классах</a:t>
                      </a: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течение года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2016-2017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учебного года</a:t>
                      </a: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Аминова</a:t>
                      </a:r>
                      <a:r>
                        <a:rPr lang="ru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Р.З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0" dirty="0" err="1" smtClean="0">
                          <a:latin typeface="Times New Roman"/>
                          <a:ea typeface="Calibri"/>
                          <a:cs typeface="Times New Roman"/>
                        </a:rPr>
                        <a:t>Ахметзанова</a:t>
                      </a:r>
                      <a:r>
                        <a:rPr lang="ru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К.Р.</a:t>
                      </a:r>
                      <a:endParaRPr lang="ru-RU" sz="16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8391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1.8.</a:t>
                      </a: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Участие в реализации 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совместных проектов с организациями, выполняющими схожие с образованием </a:t>
                      </a:r>
                      <a:r>
                        <a:rPr lang="ru-RU" sz="16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социокультурные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задачи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:</a:t>
                      </a: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- проведение творческих встреч, лекториев и т.д.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</a:t>
                      </a:r>
                      <a:r>
                        <a:rPr lang="ru-RU" sz="16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Зеленодольское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отделение Всемирного конгресса татар, </a:t>
                      </a:r>
                      <a:r>
                        <a:rPr lang="ru-RU" sz="1600" b="1" dirty="0" err="1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Зеленодольское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отделение Ассамблеи народов Республики Татарстан</a:t>
                      </a: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)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В течение года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2016-2017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учебного года</a:t>
                      </a: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Салахова </a:t>
                      </a: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Р.А.</a:t>
                      </a: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00187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Организационно-методическое сопровождение  повышения качественного состава, повышение квалификации педагогических кадров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 smtClean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390525" y="1677988"/>
          <a:ext cx="8466138" cy="4503674"/>
        </p:xfrm>
        <a:graphic>
          <a:graphicData uri="http://schemas.openxmlformats.org/drawingml/2006/table">
            <a:tbl>
              <a:tblPr/>
              <a:tblGrid>
                <a:gridCol w="455613"/>
                <a:gridCol w="5035550"/>
                <a:gridCol w="1270000"/>
                <a:gridCol w="1704975"/>
              </a:tblGrid>
              <a:tr h="5778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B6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Мероприятие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B6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Срок исполнения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B6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Ответственный исполнитель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B6E2"/>
                    </a:solidFill>
                  </a:tcPr>
                </a:tc>
              </a:tr>
              <a:tr h="793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2.1.</a:t>
                      </a:r>
                    </a:p>
                  </a:txBody>
                  <a:tcPr marL="44335" marR="443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Создание и корректировка базы данных учителей татарского языка и литературы: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 аттестующихся на  первую кв. категорию;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Calibri" pitchFamily="34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работающих в 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IX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Calibri" pitchFamily="34" charset="0"/>
                        </a:rPr>
                        <a:t> классах, имеющих высокие показатели ЕРТ;</a:t>
                      </a:r>
                    </a:p>
                  </a:txBody>
                  <a:tcPr marL="44335" marR="443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Сентябрь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 года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44335" marR="443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Аминова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Р.З.</a:t>
                      </a:r>
                    </a:p>
                  </a:txBody>
                  <a:tcPr marL="44335" marR="443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9297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335" marR="443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базы данных участников профессиональных конкурсов на 201</a:t>
                      </a:r>
                      <a:r>
                        <a:rPr kumimoji="0" lang="tt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-201</a:t>
                      </a:r>
                      <a:r>
                        <a:rPr kumimoji="0" lang="tt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учебный год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2.3.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335" marR="443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Сентябрь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 года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44335" marR="443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Аминова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Р.З.</a:t>
                      </a:r>
                    </a:p>
                  </a:txBody>
                  <a:tcPr marL="44335" marR="443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31233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2.4.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Направление</a:t>
                      </a:r>
                      <a:r>
                        <a:rPr lang="tt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на курсы</a:t>
                      </a:r>
                      <a:r>
                        <a:rPr lang="tt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t-RU" sz="1600" b="1" dirty="0">
                          <a:latin typeface="Times New Roman"/>
                          <a:ea typeface="Calibri"/>
                          <a:cs typeface="Times New Roman"/>
                        </a:rPr>
                        <a:t>повышения квалификации учителей татарского языка и литературы (совместно с ИРО РТ) на базе стажировочной площадки для  повышения квалификации  педагогических </a:t>
                      </a:r>
                      <a:r>
                        <a:rPr lang="tt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работников </a:t>
                      </a:r>
                      <a:r>
                        <a:rPr lang="tt-RU" sz="1600" b="1" dirty="0">
                          <a:latin typeface="Times New Roman"/>
                          <a:ea typeface="Calibri"/>
                          <a:cs typeface="Times New Roman"/>
                        </a:rPr>
                        <a:t>– МБОУ  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«</a:t>
                      </a:r>
                      <a:r>
                        <a:rPr lang="tt-RU" sz="1600" b="1" dirty="0">
                          <a:latin typeface="Times New Roman"/>
                          <a:ea typeface="Calibri"/>
                          <a:cs typeface="Times New Roman"/>
                        </a:rPr>
                        <a:t>Гимназия №5 ЗМР РТ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»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600" b="1" dirty="0"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полугодие 2017 года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Салахова 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Р.А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Миннуллина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Л.Р.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Гатауллина</a:t>
                      </a:r>
                      <a:r>
                        <a:rPr lang="ru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Ю.Ю.</a:t>
                      </a:r>
                      <a:endParaRPr lang="ru-RU" sz="16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Усиление учебно-методического, ресурсного, информационного  сопровождения  преподавания татарского языка и литературы</a:t>
            </a:r>
            <a:endParaRPr lang="ru-RU" sz="24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87363" y="1757363"/>
          <a:ext cx="8356600" cy="4358381"/>
        </p:xfrm>
        <a:graphic>
          <a:graphicData uri="http://schemas.openxmlformats.org/drawingml/2006/table">
            <a:tbl>
              <a:tblPr/>
              <a:tblGrid>
                <a:gridCol w="509587"/>
                <a:gridCol w="4899025"/>
                <a:gridCol w="1336675"/>
                <a:gridCol w="1611313"/>
              </a:tblGrid>
              <a:tr h="5349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Мероприятие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Срок исполнения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Ответственный исполнитель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831">
                <a:tc grid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Организация учебно-воспитательного процесса</a:t>
                      </a: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2392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3.1.</a:t>
                      </a:r>
                    </a:p>
                  </a:txBody>
                  <a:tcPr marL="44335" marR="443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Изучение рабочих программ по татарскому языку и литературе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335" marR="443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Август-сентябрь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 год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44335" marR="443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Аминова</a:t>
                      </a:r>
                      <a:r>
                        <a:rPr lang="ru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Р.З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0" dirty="0" err="1" smtClean="0">
                          <a:latin typeface="Times New Roman"/>
                          <a:ea typeface="Calibri"/>
                          <a:cs typeface="Times New Roman"/>
                        </a:rPr>
                        <a:t>Ахметзанова</a:t>
                      </a:r>
                      <a:r>
                        <a:rPr lang="ru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К.Р.</a:t>
                      </a:r>
                      <a:endParaRPr lang="ru-RU" sz="16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335" marR="443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30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3.2.</a:t>
                      </a:r>
                    </a:p>
                  </a:txBody>
                  <a:tcPr marL="44335" marR="443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Изучение обучения татарскому языку и литературе в подгруппах, полный охват учащихся-татар в татарские группы (формирование татарских и русскоязычных групп)</a:t>
                      </a:r>
                    </a:p>
                  </a:txBody>
                  <a:tcPr marL="44335" marR="443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Сентябрь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 года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44335" marR="443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Аминова</a:t>
                      </a:r>
                      <a:r>
                        <a:rPr lang="ru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Р.З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335" marR="443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2303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3.3.</a:t>
                      </a:r>
                    </a:p>
                  </a:txBody>
                  <a:tcPr marL="44335" marR="443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Анализ состояния обеспеченности учебниками по татарскому языку и литературе </a:t>
                      </a:r>
                    </a:p>
                  </a:txBody>
                  <a:tcPr marL="44335" marR="443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Сентябрь - октябрь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2016 года</a:t>
                      </a:r>
                      <a:endParaRPr kumimoji="0" lang="ru-RU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Calibri" pitchFamily="34" charset="0"/>
                      </a:endParaRPr>
                    </a:p>
                  </a:txBody>
                  <a:tcPr marL="44335" marR="443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Аминова</a:t>
                      </a:r>
                      <a:r>
                        <a:rPr lang="ru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Р.З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Комиссарова О.С.</a:t>
                      </a:r>
                    </a:p>
                  </a:txBody>
                  <a:tcPr marL="44335" marR="443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19100" y="349250"/>
          <a:ext cx="8356978" cy="4849758"/>
        </p:xfrm>
        <a:graphic>
          <a:graphicData uri="http://schemas.openxmlformats.org/drawingml/2006/table">
            <a:tbl>
              <a:tblPr/>
              <a:tblGrid>
                <a:gridCol w="509516"/>
                <a:gridCol w="4899546"/>
                <a:gridCol w="1337480"/>
                <a:gridCol w="1610436"/>
              </a:tblGrid>
              <a:tr h="5351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Мероприятие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Срок исполнения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Ответственный исполнитель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1433"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Мониторинг</a:t>
                      </a:r>
                      <a:r>
                        <a:rPr lang="ru-RU" sz="2000" b="1" baseline="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и контроль образовательной деятельности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318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3.4.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Проведение диагностических тестирований в 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VI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6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VIII </a:t>
                      </a: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классах </a:t>
                      </a:r>
                      <a:endParaRPr lang="ru-RU" sz="1600" b="1" dirty="0" smtClean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(Справка от 10.11.2016)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Ноябрь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2016 года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Яруллина</a:t>
                      </a:r>
                      <a:r>
                        <a:rPr lang="ru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Г.М.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Аминова</a:t>
                      </a:r>
                      <a:r>
                        <a:rPr lang="ru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Р.З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090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3.5.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Проведение тренировочных тестирований в формате ЕРТ  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Анализ результатов пробных тестирований на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заседании</a:t>
                      </a:r>
                      <a:r>
                        <a:rPr lang="ru-RU" sz="1600" b="1" baseline="0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ШМО и совещании при директоре </a:t>
                      </a:r>
                      <a:r>
                        <a:rPr lang="ru-RU" sz="1600" b="1" dirty="0" smtClean="0">
                          <a:solidFill>
                            <a:schemeClr val="tx1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(Справка от 07.11.2016)</a:t>
                      </a:r>
                      <a:endParaRPr lang="ru-RU" sz="1600" b="1" dirty="0">
                        <a:solidFill>
                          <a:schemeClr val="tx1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Октябрь, декабрь 2016 года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Март 2017 года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Яруллина</a:t>
                      </a:r>
                      <a:r>
                        <a:rPr lang="ru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Г.М.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Аминова</a:t>
                      </a:r>
                      <a:r>
                        <a:rPr lang="ru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Р.З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090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3.6.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Изучение кодификатора контрольно-измерительных материалов по татарскому языку и литературе для прохождения обучающимися государственной итоговой аттестации по программам основного и среднего общего образования с учетом включения раздела «Говорение» в ОГЭ и ЕРТ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2016-2017 учебный год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Яруллина</a:t>
                      </a:r>
                      <a:r>
                        <a:rPr lang="ru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Г.М.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Аминова</a:t>
                      </a:r>
                      <a:r>
                        <a:rPr lang="ru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Р.З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611560" cy="6858000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28596" y="714356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Результаты диагностических</a:t>
            </a:r>
            <a:r>
              <a:rPr lang="tt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тестирований </a:t>
            </a:r>
            <a:r>
              <a:rPr lang="tt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по татарскому языку обучающихся   </a:t>
            </a:r>
          </a:p>
          <a:p>
            <a:pPr algn="ctr">
              <a:buNone/>
            </a:pPr>
            <a:r>
              <a:rPr lang="en-US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IV</a:t>
            </a: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en-US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VI</a:t>
            </a: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en-US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VIII </a:t>
            </a:r>
            <a:r>
              <a:rPr lang="tt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классов </a:t>
            </a:r>
          </a:p>
          <a:p>
            <a:pPr algn="ctr">
              <a:buNone/>
            </a:pPr>
            <a:r>
              <a:rPr lang="tt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СОШ№15 ЗМР </a:t>
            </a:r>
            <a:r>
              <a:rPr lang="ru-RU" b="1" dirty="0" smtClean="0">
                <a:latin typeface="Times New Roman" pitchFamily="18" charset="0"/>
                <a:ea typeface="Calibri"/>
                <a:cs typeface="Times New Roman" pitchFamily="18" charset="0"/>
              </a:rPr>
              <a:t>в 2016-2017 учебном году</a:t>
            </a:r>
          </a:p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(Проведены 27 октября 2016 года)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Справка от .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10.11.2016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461878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611560" cy="6858000"/>
          </a:xfrm>
          <a:prstGeom prst="rect">
            <a:avLst/>
          </a:prstGeom>
        </p:spPr>
      </p:pic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01824" y="6405331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928663" y="857232"/>
          <a:ext cx="7858179" cy="3505200"/>
        </p:xfrm>
        <a:graphic>
          <a:graphicData uri="http://schemas.openxmlformats.org/drawingml/2006/table">
            <a:tbl>
              <a:tblPr/>
              <a:tblGrid>
                <a:gridCol w="1079133"/>
                <a:gridCol w="921130"/>
                <a:gridCol w="500066"/>
                <a:gridCol w="714380"/>
                <a:gridCol w="642942"/>
                <a:gridCol w="714380"/>
                <a:gridCol w="714380"/>
                <a:gridCol w="714380"/>
                <a:gridCol w="571504"/>
                <a:gridCol w="642942"/>
                <a:gridCol w="642942"/>
              </a:tblGrid>
              <a:tr h="158087">
                <a:tc gridSpan="1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Количество</a:t>
                      </a:r>
                      <a:r>
                        <a:rPr lang="ru-RU" sz="2000" b="1" baseline="0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участников - </a:t>
                      </a:r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обучающихся </a:t>
                      </a: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IV, VI, VIII классов по татарскому </a:t>
                      </a:r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языку в муниципальном районе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5956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МО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Класс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4 класс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6 класс</a:t>
                      </a:r>
                      <a:endParaRPr lang="ru-RU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8 класс</a:t>
                      </a:r>
                      <a:endParaRPr lang="ru-RU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1617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Код предмета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21 код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 код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 код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21 код</a:t>
                      </a:r>
                      <a:endParaRPr lang="ru-RU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 код</a:t>
                      </a:r>
                      <a:endParaRPr lang="ru-RU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 код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21 код</a:t>
                      </a:r>
                      <a:endParaRPr lang="ru-RU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22 код</a:t>
                      </a:r>
                      <a:endParaRPr lang="ru-RU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23 код</a:t>
                      </a:r>
                      <a:endParaRPr lang="ru-RU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1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Зеленодольский район</a:t>
                      </a:r>
                      <a:endParaRPr lang="ru-RU" sz="200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Количество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177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165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1118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197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208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1170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197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178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00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1110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61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err="1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Фактич</a:t>
                      </a: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.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169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156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1064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188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192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1107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185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165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1059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44186" marR="44186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1461878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Результаты диагностических тестирований</a:t>
            </a:r>
            <a:b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</a:br>
            <a:r>
              <a:rPr lang="ru-RU" sz="2000" b="1" dirty="0" smtClean="0">
                <a:solidFill>
                  <a:schemeClr val="tx2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IV, VI, VIII классов по татарскому языку в муниципальном районе</a:t>
            </a:r>
            <a: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428596" y="1214422"/>
          <a:ext cx="8429684" cy="5326281"/>
        </p:xfrm>
        <a:graphic>
          <a:graphicData uri="http://schemas.openxmlformats.org/drawingml/2006/table">
            <a:tbl>
              <a:tblPr/>
              <a:tblGrid>
                <a:gridCol w="928694"/>
                <a:gridCol w="785818"/>
                <a:gridCol w="1000132"/>
                <a:gridCol w="785818"/>
                <a:gridCol w="928694"/>
                <a:gridCol w="1000132"/>
                <a:gridCol w="928694"/>
                <a:gridCol w="1000132"/>
                <a:gridCol w="1071570"/>
              </a:tblGrid>
              <a:tr h="180553"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Классы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Всего </a:t>
                      </a: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участ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ников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% выполнения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705471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Татарские школы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Код 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Татарские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группы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Код 22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Русские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Группы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Код 23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Среднее значение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055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высокий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низкий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высокий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низкий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высокий</a:t>
                      </a:r>
                      <a:endParaRPr lang="ru-RU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низкий</a:t>
                      </a:r>
                      <a:endParaRPr lang="ru-RU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600">
                        <a:latin typeface="Calibri"/>
                        <a:ea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5071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4 класс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1389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3 чел.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95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31 чел.?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44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74%</a:t>
                      </a:r>
                      <a:endParaRPr lang="ru-RU" sz="20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70%</a:t>
                      </a:r>
                      <a:endParaRPr lang="ru-RU" sz="20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70%</a:t>
                      </a:r>
                      <a:endParaRPr lang="ru-RU" sz="200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71,33%</a:t>
                      </a:r>
                      <a:endParaRPr lang="ru-RU" sz="20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3012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6 класс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1487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96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7 чел.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95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3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74%</a:t>
                      </a:r>
                      <a:endParaRPr lang="ru-RU" sz="20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65%</a:t>
                      </a:r>
                      <a:endParaRPr lang="ru-RU" sz="20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57%</a:t>
                      </a:r>
                      <a:endParaRPr lang="ru-RU" sz="20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65,33%</a:t>
                      </a:r>
                      <a:endParaRPr lang="ru-RU" sz="20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0391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8 класс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1409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Calibri"/>
                          <a:cs typeface="Times New Roman"/>
                        </a:rPr>
                        <a:t>96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95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75 чел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.??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976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64%</a:t>
                      </a:r>
                      <a:endParaRPr lang="ru-RU" sz="20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70%</a:t>
                      </a:r>
                      <a:endParaRPr lang="ru-RU" sz="20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76%</a:t>
                      </a:r>
                      <a:endParaRPr lang="ru-RU" sz="20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70%</a:t>
                      </a:r>
                      <a:endParaRPr lang="ru-RU" sz="2000" dirty="0">
                        <a:solidFill>
                          <a:srgbClr val="00206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3415" marR="43415" marT="7609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97040"/>
          </a:xfrm>
        </p:spPr>
        <p:txBody>
          <a:bodyPr/>
          <a:lstStyle/>
          <a:p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Результаты диагностических</a:t>
            </a:r>
            <a:r>
              <a:rPr lang="tt-RU" sz="2400" b="1" dirty="0" smtClean="0">
                <a:solidFill>
                  <a:schemeClr val="tx2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тестирований </a:t>
            </a:r>
            <a:r>
              <a:rPr lang="tt-RU" sz="2400" b="1" dirty="0" smtClean="0">
                <a:solidFill>
                  <a:schemeClr val="tx2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 татарскому языку обучающихся   </a:t>
            </a:r>
            <a:br>
              <a:rPr lang="tt-RU" sz="2400" b="1" dirty="0" smtClean="0">
                <a:solidFill>
                  <a:schemeClr val="tx2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IV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VI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en-US" sz="2400" b="1" dirty="0" smtClean="0">
                <a:solidFill>
                  <a:schemeClr val="tx2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VIII </a:t>
            </a:r>
            <a:r>
              <a:rPr lang="tt-RU" sz="2400" b="1" dirty="0" smtClean="0">
                <a:solidFill>
                  <a:schemeClr val="tx2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классов </a:t>
            </a:r>
            <a:br>
              <a:rPr lang="tt-RU" sz="2400" b="1" dirty="0" smtClean="0">
                <a:solidFill>
                  <a:schemeClr val="tx2"/>
                </a:solidFill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tt-RU" sz="2400" b="1" dirty="0" smtClean="0">
                <a:solidFill>
                  <a:schemeClr val="tx2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по СОШ№15 с УИОП ЗМР РТ</a:t>
            </a:r>
            <a:r>
              <a:rPr lang="tt-RU" sz="2400" b="1" dirty="0" smtClean="0">
                <a:latin typeface="Times New Roman" pitchFamily="18" charset="0"/>
                <a:ea typeface="Calibri"/>
                <a:cs typeface="Times New Roman" pitchFamily="18" charset="0"/>
              </a:rPr>
              <a:t/>
            </a:r>
            <a:br>
              <a:rPr lang="tt-RU" sz="2400" b="1" dirty="0" smtClean="0"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071678"/>
            <a:ext cx="8229600" cy="4054485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тестировании приняли участие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345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человек. Из них  22 код –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37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человек, 23 код –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308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человек.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Сравнительные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данные с показателями республики и муниципального района в разрезе разных кодов предмета и классов   представлены в следующей таблице: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5720" y="0"/>
            <a:ext cx="8858280" cy="500042"/>
          </a:xfrm>
          <a:prstGeom prst="rect">
            <a:avLst/>
          </a:prstGeom>
          <a:ln>
            <a:noFill/>
          </a:ln>
          <a:effectLst>
            <a:softEdge rad="112500"/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-701824" y="0"/>
            <a:ext cx="916106" cy="6858000"/>
          </a:xfrm>
          <a:prstGeom prst="rect">
            <a:avLst/>
          </a:prstGeom>
        </p:spPr>
      </p:pic>
      <p:sp>
        <p:nvSpPr>
          <p:cNvPr id="2" name="Прямоугольник с двумя вырезанными противолежащими углами 1"/>
          <p:cNvSpPr/>
          <p:nvPr/>
        </p:nvSpPr>
        <p:spPr>
          <a:xfrm>
            <a:off x="773832" y="6473957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85786" y="214291"/>
            <a:ext cx="770029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РАССМАТРИВАЕМЫЕ ВОПРОСЫ</a:t>
            </a:r>
            <a:endParaRPr lang="ru-RU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-285784" y="721451"/>
          <a:ext cx="9215502" cy="5846495"/>
        </p:xfrm>
        <a:graphic>
          <a:graphicData uri="http://schemas.openxmlformats.org/drawingml/2006/table">
            <a:tbl>
              <a:tblPr/>
              <a:tblGrid>
                <a:gridCol w="9215502"/>
              </a:tblGrid>
              <a:tr h="82989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План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развития национального образования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 СОШ№15 </a:t>
                      </a:r>
                      <a:r>
                        <a:rPr lang="ru-RU" sz="16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Зеленодольского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муниципального района Республики Татарстан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по  реализации Концепции развития национального образования в Республике Татарстан на 2015 – 2030 годы</a:t>
                      </a:r>
                    </a:p>
                  </a:txBody>
                  <a:tcPr marL="48977" marR="4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53262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Об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итогах проведенного тренировочного тестирования для обучающихся 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IX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классов в формате ЕРТ (входная диагностика). Организация работы с обучающимися «группы риска»</a:t>
                      </a:r>
                    </a:p>
                  </a:txBody>
                  <a:tcPr marL="48977" marR="4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29894">
                <a:tc>
                  <a:txBody>
                    <a:bodyPr/>
                    <a:lstStyle/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      Об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итогах проведении</a:t>
                      </a:r>
                      <a:r>
                        <a:rPr lang="tt-RU" sz="1600" dirty="0">
                          <a:latin typeface="Times New Roman"/>
                          <a:ea typeface="Calibri"/>
                          <a:cs typeface="Times New Roman"/>
                        </a:rPr>
                        <a:t> диагностических тестирований по татарскому языку обучающихся </a:t>
                      </a: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VI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, </a:t>
                      </a:r>
                      <a:r>
                        <a:rPr lang="en-US" sz="1600" dirty="0">
                          <a:latin typeface="Times New Roman"/>
                          <a:ea typeface="Calibri"/>
                          <a:cs typeface="Times New Roman"/>
                        </a:rPr>
                        <a:t>VIII </a:t>
                      </a:r>
                      <a:r>
                        <a:rPr lang="tt-RU" sz="1600" dirty="0">
                          <a:latin typeface="Times New Roman"/>
                          <a:ea typeface="Calibri"/>
                          <a:cs typeface="Times New Roman"/>
                        </a:rPr>
                        <a:t>классов </a:t>
                      </a:r>
                      <a:r>
                        <a:rPr lang="tt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в</a:t>
                      </a:r>
                      <a:r>
                        <a:rPr lang="tt-RU" sz="16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СОШ№15</a:t>
                      </a:r>
                      <a:r>
                        <a:rPr lang="tt-RU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tt-RU" sz="1600" dirty="0">
                          <a:latin typeface="Times New Roman"/>
                          <a:ea typeface="Calibri"/>
                          <a:cs typeface="Times New Roman"/>
                        </a:rPr>
                        <a:t>Зеленодольского муниципального района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Республики Татарстан в 2016-2017 учебном году</a:t>
                      </a:r>
                    </a:p>
                  </a:txBody>
                  <a:tcPr marL="48977" marR="4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65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  Подготовка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и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проведение олимпиад:</a:t>
                      </a:r>
                      <a:r>
                        <a:rPr lang="ru-RU" sz="16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подготовка и участие в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 муниципальном этапе олимпиады по татарскому языку и литературе в 2016-2017 учебном год;</a:t>
                      </a:r>
                      <a:r>
                        <a:rPr lang="ru-RU" sz="16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подготовка и участие в  межрегиональной олимпиаде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по татарскому языку и литературе </a:t>
                      </a:r>
                      <a:endParaRPr lang="ru-RU" sz="1600" baseline="0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      подготовка и участие в  международной олимпиаде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по татарскому языку и литературе </a:t>
                      </a:r>
                    </a:p>
                  </a:txBody>
                  <a:tcPr marL="48977" marR="4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06524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Методическое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сопровождение преподавания татарского языка и литературы в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СОШ№15             </a:t>
                      </a:r>
                      <a:r>
                        <a:rPr lang="ru-RU" sz="1600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Зеленодольского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муниципального района Республики Татарстан. 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Заказ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учебников на 2017-2018 учебный год.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Электронные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учебники по татарскому языку и литературе</a:t>
                      </a:r>
                    </a:p>
                  </a:txBody>
                  <a:tcPr marL="48977" marR="4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591">
                <a:tc>
                  <a:txBody>
                    <a:bodyPr/>
                    <a:lstStyle/>
                    <a:p>
                      <a:pPr indent="2159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tt-RU" sz="1600" dirty="0" smtClean="0">
                          <a:latin typeface="Times New Roman"/>
                          <a:ea typeface="Calibri"/>
                          <a:cs typeface="Times New Roman"/>
                        </a:rPr>
                        <a:t>       Исполнительская</a:t>
                      </a:r>
                      <a:r>
                        <a:rPr lang="tt-RU" sz="1600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дисциплина в коллективе</a:t>
                      </a:r>
                      <a:endParaRPr lang="ru-RU" sz="1600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8977" marR="4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6632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       Анализ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работы 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по</a:t>
                      </a:r>
                      <a:r>
                        <a:rPr lang="ru-RU" sz="1600" baseline="0" dirty="0" smtClean="0">
                          <a:latin typeface="Times New Roman"/>
                          <a:ea typeface="Times New Roman"/>
                          <a:cs typeface="Times New Roman"/>
                        </a:rPr>
                        <a:t> национальному образованию</a:t>
                      </a:r>
                      <a:r>
                        <a:rPr lang="ru-RU" sz="1600" dirty="0" smtClean="0"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за 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I 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полугодие 2016-2017 </a:t>
                      </a:r>
                      <a:r>
                        <a:rPr lang="ru-RU" sz="1600" dirty="0" err="1">
                          <a:latin typeface="Times New Roman"/>
                          <a:ea typeface="Times New Roman"/>
                          <a:cs typeface="Times New Roman"/>
                        </a:rPr>
                        <a:t>у.г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. План работы на </a:t>
                      </a:r>
                      <a:r>
                        <a:rPr lang="en-US" sz="1600" dirty="0">
                          <a:latin typeface="Times New Roman"/>
                          <a:ea typeface="Times New Roman"/>
                          <a:cs typeface="Times New Roman"/>
                        </a:rPr>
                        <a:t>II</a:t>
                      </a:r>
                      <a:r>
                        <a:rPr lang="ru-RU" sz="1600" dirty="0">
                          <a:latin typeface="Times New Roman"/>
                          <a:ea typeface="Times New Roman"/>
                          <a:cs typeface="Times New Roman"/>
                        </a:rPr>
                        <a:t> полугодие.</a:t>
                      </a:r>
                    </a:p>
                  </a:txBody>
                  <a:tcPr marL="48977" marR="48977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4470556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5" y="1226030"/>
          <a:ext cx="8215371" cy="5453377"/>
        </p:xfrm>
        <a:graphic>
          <a:graphicData uri="http://schemas.openxmlformats.org/drawingml/2006/table">
            <a:tbl>
              <a:tblPr/>
              <a:tblGrid>
                <a:gridCol w="928693"/>
                <a:gridCol w="1000132"/>
                <a:gridCol w="928694"/>
                <a:gridCol w="1143008"/>
                <a:gridCol w="1071570"/>
                <a:gridCol w="1071570"/>
                <a:gridCol w="1071570"/>
                <a:gridCol w="1000134"/>
              </a:tblGrid>
              <a:tr h="9825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Класс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Код предмета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Средний % выполнения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Количество участников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Средний % выполнения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Количество участников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Средний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 выполнения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b="1" dirty="0" smtClean="0">
                        <a:solidFill>
                          <a:schemeClr val="tx1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Количество 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участников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126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РЕСПУБЛИКА ТАТАРСТАН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ЗЕЛЕНОДОЛЬСКИЙ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РАЙОН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МБОУ «СОШ№15 с УИОП»</a:t>
                      </a:r>
                      <a:endParaRPr lang="ru-RU" sz="1200" dirty="0">
                        <a:solidFill>
                          <a:schemeClr val="tx1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2646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76,57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6265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70%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156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80%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12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70,38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21965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 smtClean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%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1064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 83%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     112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8696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80,37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6276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65%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192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87%</a:t>
                      </a:r>
                      <a:endParaRPr lang="ru-RU" sz="120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1880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75,31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22196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57%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1107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63%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101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581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r>
                        <a:rPr lang="ru-RU" sz="1200" dirty="0" smtClean="0">
                          <a:latin typeface="Calibri"/>
                          <a:cs typeface="Times New Roman"/>
                        </a:rPr>
                        <a:t>8</a:t>
                      </a:r>
                      <a:endParaRPr lang="ru-RU" sz="1200" dirty="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70,31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5655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70%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74%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420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23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81,12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20395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76%</a:t>
                      </a: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1059</a:t>
                      </a:r>
                      <a:endParaRPr lang="ru-RU" sz="12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78%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95</a:t>
                      </a:r>
                      <a:endParaRPr lang="ru-RU" sz="1200" dirty="0">
                        <a:solidFill>
                          <a:srgbClr val="0070C0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1200">
                        <a:latin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Вывод: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Провести перепроверку знаний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 татарскому языку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общеобразовательных организациях ЗМР, которые показали высокие результаты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 итогам тестирования: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4 классах (русскоязычная группа);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в 8 классах (русскоязычная группа);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Цель: объективность проведения тестирований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611560" cy="6858000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Итоги проведенных тренировочных тестирований для обучающихся </a:t>
            </a:r>
          </a:p>
          <a:p>
            <a:pPr algn="ctr">
              <a:buNone/>
            </a:pPr>
            <a:r>
              <a:rPr lang="en-US" b="1" dirty="0" smtClean="0">
                <a:latin typeface="Times New Roman"/>
                <a:ea typeface="Times New Roman"/>
                <a:cs typeface="Times New Roman"/>
              </a:rPr>
              <a:t>IX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классов в формате ЕРТ </a:t>
            </a:r>
          </a:p>
          <a:p>
            <a:pPr algn="ctr">
              <a:buNone/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(входная диагностика)</a:t>
            </a:r>
          </a:p>
          <a:p>
            <a:pPr algn="ctr">
              <a:buNone/>
            </a:pPr>
            <a:endParaRPr lang="ru-RU" b="1" dirty="0" smtClean="0">
              <a:latin typeface="Times New Roman"/>
              <a:ea typeface="Times New Roman"/>
              <a:cs typeface="Times New Roman"/>
            </a:endParaRPr>
          </a:p>
          <a:p>
            <a:pPr algn="ctr">
              <a:buNone/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31 </a:t>
            </a:r>
            <a:r>
              <a:rPr lang="ru-RU" b="1" dirty="0" err="1" smtClean="0">
                <a:latin typeface="Times New Roman"/>
                <a:ea typeface="Times New Roman"/>
                <a:cs typeface="Times New Roman"/>
              </a:rPr>
              <a:t>окября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 216 года в ОО ЗМР</a:t>
            </a: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01824" y="6405331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461878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/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СПРАВКА – АНАЛИЗ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по результатам пробного тестирования в 9 классах </a:t>
            </a:r>
            <a:br>
              <a:rPr lang="ru-RU" sz="24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(ЕРТ по татарскому языку – входная диагностика), 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В рамках реализации мероприятий по подготовке к единому республиканскому тестированию, с целью выявления уровня подготовки обучающихся, освоивших образовательные программы общего образования, в соответствии  с распоряжением ИК ЗМР РТ от … октября  2016 года  №03-05-…  «О проведении пробного тестирования по предмету «Татарский язык» для  обучающихся </a:t>
            </a:r>
            <a:r>
              <a:rPr lang="en-US" sz="1800" b="1" dirty="0" smtClean="0">
                <a:latin typeface="Times New Roman" pitchFamily="18" charset="0"/>
                <a:cs typeface="Times New Roman" pitchFamily="18" charset="0"/>
              </a:rPr>
              <a:t>IX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 классов общеобразовательных организаций ЗМР» 31 октября 2016 года было проведено пробное тестирование по предмету «Татарский язык».</a:t>
            </a:r>
          </a:p>
          <a:p>
            <a:pPr algn="just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Тестовые задания были составлены на материале, который позволяет обеспечить единые требования к учащимся, обучавшимся в различных классах и школах, по разным программам и учебникам татарского языка:</a:t>
            </a:r>
          </a:p>
          <a:p>
            <a:pPr algn="just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- обучающиеся  в общеобразовательных организациях с родным (татарским) языком обучения (21 код);</a:t>
            </a:r>
          </a:p>
          <a:p>
            <a:pPr algn="just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- обучающиеся  в татарских группах или классах общеобразовательных организаций с русским языком обучения в  (22 код);</a:t>
            </a:r>
          </a:p>
          <a:p>
            <a:pPr algn="just"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- обучающиеся  в русскоязычных группах общеобразовательных организациях с русским  языком обучения (23 код).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пробном тестировании в формате ЕРТ по ЗМР приняли участие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1146 чел.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из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1203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обучающихся 9 классов ОО ЗМР.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Из них 21 код -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153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человек  (из 12 ОУ),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22 код  -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122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человек  (из 10 ОУ),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23 код  -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878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человек  (из 19 ОУ).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Средний процент выполнения по ЗМР составил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21,05%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, средняя оценка  -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3,33.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Успеваемость – 87,52%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(Количество «2» - 143),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Качество – 30,89%.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5840435"/>
          </a:xfrm>
        </p:spPr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Итоги проведенных тренировочных тестирований </a:t>
            </a: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по нашей школе </a:t>
            </a:r>
            <a:endParaRPr lang="ru-RU" b="1" dirty="0" smtClean="0">
              <a:latin typeface="Times New Roman"/>
              <a:ea typeface="Times New Roman"/>
              <a:cs typeface="Times New Roman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пробном тестировании в формате ЕРТ по СОШ№15 с УИОП приняли участие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85 чел.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из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93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обучающихся 9 классов. </a:t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Средний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процент выполнения по школе составил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29%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средняя оценка  - 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3,2.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Успеваемость – 83,5%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Количество «2» - 14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Качество – 31,8%.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Вывод: Обучающиеся показали низкие результаты, количество обучающихся «группы риска» - 14 чел.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Рекомендации: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1. Составить списки обучающихся «группы риска».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2. Составить график дополнительных занятий для обучающихся «группы риска» (2 раза в неделю).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3. Провести пробное тестирование для обучающихся «группы риска»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феврале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2017 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года.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95275" y="384175"/>
          <a:ext cx="8629935" cy="5497853"/>
        </p:xfrm>
        <a:graphic>
          <a:graphicData uri="http://schemas.openxmlformats.org/drawingml/2006/table">
            <a:tbl>
              <a:tblPr/>
              <a:tblGrid>
                <a:gridCol w="509516"/>
                <a:gridCol w="109183"/>
                <a:gridCol w="4940490"/>
                <a:gridCol w="1364776"/>
                <a:gridCol w="109182"/>
                <a:gridCol w="1596788"/>
              </a:tblGrid>
              <a:tr h="5351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Мероприятие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Срок исполнения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Ответственный исполнитель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716">
                <a:tc grid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Работа с одаренными детьми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923181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3.12.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Создание базы данных одаренных детей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160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 dirty="0">
                          <a:latin typeface="Times New Roman"/>
                          <a:ea typeface="Calibri"/>
                          <a:cs typeface="Times New Roman"/>
                        </a:rPr>
                        <a:t>Подготовка обучаю</a:t>
                      </a: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щ</a:t>
                      </a:r>
                      <a:r>
                        <a:rPr lang="tt-RU" sz="1600" b="1" dirty="0">
                          <a:latin typeface="Times New Roman"/>
                          <a:ea typeface="Calibri"/>
                          <a:cs typeface="Times New Roman"/>
                        </a:rPr>
                        <a:t>ихся к </a:t>
                      </a:r>
                      <a:r>
                        <a:rPr lang="tt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муниципальным, республиканским, межрегиональным и международным  олимпиадам</a:t>
                      </a:r>
                      <a:r>
                        <a:rPr lang="tt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во внеурочное время</a:t>
                      </a:r>
                      <a:endParaRPr lang="ru-RU" sz="16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2016-2017 учебный год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Аминова</a:t>
                      </a:r>
                      <a:r>
                        <a:rPr lang="ru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Р.З.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0" dirty="0" err="1" smtClean="0">
                          <a:latin typeface="Times New Roman"/>
                          <a:ea typeface="Calibri"/>
                          <a:cs typeface="Times New Roman"/>
                        </a:rPr>
                        <a:t>Яруллина</a:t>
                      </a:r>
                      <a:r>
                        <a:rPr lang="ru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Г.М.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0" dirty="0" err="1" smtClean="0">
                          <a:latin typeface="Times New Roman"/>
                          <a:ea typeface="Calibri"/>
                          <a:cs typeface="Times New Roman"/>
                        </a:rPr>
                        <a:t>Ахметзанова</a:t>
                      </a:r>
                      <a:r>
                        <a:rPr lang="ru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К.Р.</a:t>
                      </a:r>
                      <a:endParaRPr lang="ru-RU" sz="16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230908"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3.13.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Организация участия в интеллектуальных конкурсах и олимпиадах по татарскому языку и литературе: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в 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муниципальном и республиканском</a:t>
                      </a:r>
                      <a:r>
                        <a:rPr lang="ru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турах 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олимпиады 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по татарскому 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языку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(4 призера)</a:t>
                      </a:r>
                      <a:endParaRPr lang="ru-RU" sz="1600" b="1" dirty="0" smtClean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buFontTx/>
                        <a:buNone/>
                      </a:pP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- в межрегиональных олимпиадах по татарскому языку и 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литературе</a:t>
                      </a:r>
                      <a:r>
                        <a:rPr lang="ru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(3 призера в интернет-туре)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- в Международной олимпиаде по татарскому языку и литературе;</a:t>
                      </a: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- Всероссийской олимпиаде по государственным языкам республик Российской 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Федерации 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(2 участника); 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- во Всероссийском творческом конкурсе</a:t>
                      </a:r>
                      <a:r>
                        <a:rPr lang="tt-RU" sz="1600" b="1" dirty="0">
                          <a:latin typeface="Times New Roman"/>
                          <a:ea typeface="Calibri"/>
                          <a:cs typeface="Times New Roman"/>
                        </a:rPr>
                        <a:t> юных поэтов и писателей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«Ил</a:t>
                      </a:r>
                      <a:r>
                        <a:rPr lang="tt-RU" sz="1600" b="1" dirty="0">
                          <a:latin typeface="Times New Roman"/>
                          <a:ea typeface="Calibri"/>
                          <a:cs typeface="Times New Roman"/>
                        </a:rPr>
                        <a:t>һам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»(2</a:t>
                      </a:r>
                      <a:r>
                        <a:rPr lang="ru-RU" sz="1600" b="1" baseline="0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участника)</a:t>
                      </a:r>
                      <a:endParaRPr lang="ru-RU" sz="1600" b="1" dirty="0">
                        <a:solidFill>
                          <a:srgbClr val="FF0000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2016-2017 учебный год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Аминова</a:t>
                      </a:r>
                      <a:r>
                        <a:rPr lang="ru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Р.З.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0" dirty="0" err="1" smtClean="0">
                          <a:latin typeface="Times New Roman"/>
                          <a:ea typeface="Calibri"/>
                          <a:cs typeface="Times New Roman"/>
                        </a:rPr>
                        <a:t>Яруллина</a:t>
                      </a:r>
                      <a:r>
                        <a:rPr lang="ru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Г.М.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0" dirty="0" err="1" smtClean="0">
                          <a:latin typeface="Times New Roman"/>
                          <a:ea typeface="Calibri"/>
                          <a:cs typeface="Times New Roman"/>
                        </a:rPr>
                        <a:t>Ахметзанова</a:t>
                      </a:r>
                      <a:r>
                        <a:rPr lang="ru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К.Р</a:t>
                      </a:r>
                      <a:r>
                        <a:rPr lang="ru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baseline="0" dirty="0" err="1" smtClean="0">
                          <a:latin typeface="Times New Roman"/>
                          <a:ea typeface="Calibri"/>
                          <a:cs typeface="Times New Roman"/>
                        </a:rPr>
                        <a:t>Гаффарова</a:t>
                      </a:r>
                      <a:r>
                        <a:rPr lang="ru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Р.М.</a:t>
                      </a:r>
                      <a:endParaRPr lang="ru-RU" sz="16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446088" y="233363"/>
          <a:ext cx="8315325" cy="4910149"/>
        </p:xfrm>
        <a:graphic>
          <a:graphicData uri="http://schemas.openxmlformats.org/drawingml/2006/table">
            <a:tbl>
              <a:tblPr/>
              <a:tblGrid>
                <a:gridCol w="376237"/>
                <a:gridCol w="174625"/>
                <a:gridCol w="4953000"/>
                <a:gridCol w="1255713"/>
                <a:gridCol w="95250"/>
                <a:gridCol w="1460500"/>
              </a:tblGrid>
              <a:tr h="4762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44335" marR="443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B6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Мероприятие</a:t>
                      </a:r>
                    </a:p>
                  </a:txBody>
                  <a:tcPr marL="44335" marR="443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B6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Срок исполнения</a:t>
                      </a:r>
                    </a:p>
                  </a:txBody>
                  <a:tcPr marL="44335" marR="443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B6E2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Ответственные исполнители</a:t>
                      </a:r>
                    </a:p>
                  </a:txBody>
                  <a:tcPr marL="44335" marR="443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A3B6E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84175">
                <a:tc gridSpan="6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Работа с одаренными детьми</a:t>
                      </a:r>
                    </a:p>
                  </a:txBody>
                  <a:tcPr marL="44335" marR="443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038294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3.14.</a:t>
                      </a:r>
                    </a:p>
                  </a:txBody>
                  <a:tcPr marL="44335" marR="443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Организация научно-исследовательской деятельности, проведение научно-практических конференций, педагогических чтений  на муниципальном, республиканском, межрегиональном, международном уровне: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Междунароная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научно-исследовательская конференция им. 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К.Насыйри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Межрегиональные чтения имени 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Афзала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Шамова;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Межрегиональная конференция обучающихся «Горная сторона: история, культура и духовное наследие»; 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- Межрегиональная научно – исследовательская конференция «Известные татары современности»  </a:t>
                      </a:r>
                    </a:p>
                  </a:txBody>
                  <a:tcPr marL="44335" marR="443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2016-2017 учебный год</a:t>
                      </a:r>
                    </a:p>
                  </a:txBody>
                  <a:tcPr marL="44335" marR="443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Аминова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Р.З.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Ахметзанова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Calibri" pitchFamily="34" charset="0"/>
                          <a:cs typeface="Times New Roman" pitchFamily="18" charset="0"/>
                        </a:rPr>
                        <a:t> К.Р.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44335" marR="44335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41300" y="190500"/>
          <a:ext cx="8629935" cy="880840"/>
        </p:xfrm>
        <a:graphic>
          <a:graphicData uri="http://schemas.openxmlformats.org/drawingml/2006/table">
            <a:tbl>
              <a:tblPr/>
              <a:tblGrid>
                <a:gridCol w="509516"/>
                <a:gridCol w="5186150"/>
                <a:gridCol w="1323833"/>
                <a:gridCol w="1610436"/>
              </a:tblGrid>
              <a:tr h="47767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№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Мероприятие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Срок исполнения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Ответственный исполнитель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393160">
                <a:tc gridSpan="4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Контроль образовательной деятельности</a:t>
                      </a:r>
                      <a:endParaRPr lang="ru-RU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258763" y="1112838"/>
          <a:ext cx="8598090" cy="4602935"/>
        </p:xfrm>
        <a:graphic>
          <a:graphicData uri="http://schemas.openxmlformats.org/drawingml/2006/table">
            <a:tbl>
              <a:tblPr/>
              <a:tblGrid>
                <a:gridCol w="586853"/>
                <a:gridCol w="5131559"/>
                <a:gridCol w="1392071"/>
                <a:gridCol w="1487607"/>
              </a:tblGrid>
              <a:tr h="143301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3.17.</a:t>
                      </a:r>
                      <a:endParaRPr lang="ru-RU" sz="16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 dirty="0">
                          <a:latin typeface="Times New Roman"/>
                          <a:ea typeface="Calibri"/>
                          <a:cs typeface="Times New Roman"/>
                        </a:rPr>
                        <a:t>Проведение </a:t>
                      </a:r>
                      <a:r>
                        <a:rPr lang="tt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триместровых </a:t>
                      </a:r>
                      <a:r>
                        <a:rPr lang="tt-RU" sz="1600" b="1" dirty="0">
                          <a:latin typeface="Times New Roman"/>
                          <a:ea typeface="Calibri"/>
                          <a:cs typeface="Times New Roman"/>
                        </a:rPr>
                        <a:t>контрольных работ по татарскому языку.</a:t>
                      </a:r>
                      <a:endParaRPr lang="ru-RU" sz="160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t-RU" sz="1600" b="1" dirty="0">
                          <a:latin typeface="Times New Roman"/>
                          <a:ea typeface="Calibri"/>
                          <a:cs typeface="Times New Roman"/>
                        </a:rPr>
                        <a:t>Анализ результатав контрольных работ на заседаниях муниципальных методических объединений учителей татарского языка и литературы</a:t>
                      </a:r>
                      <a:endParaRPr lang="ru-RU" sz="16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2016-2017 учебный год</a:t>
                      </a: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Аминова</a:t>
                      </a:r>
                      <a:r>
                        <a:rPr lang="ru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Р.З.</a:t>
                      </a:r>
                      <a:endParaRPr lang="ru-RU" sz="16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3096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3.18.</a:t>
                      </a: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Тематическое изучение состояния преподавания татарского языка и 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литературы в 3Б, 9-х, 11А классах.</a:t>
                      </a:r>
                      <a:endParaRPr lang="ru-RU" sz="1600" b="1" dirty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Обсуждение результатов тематических изучений на 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заседании</a:t>
                      </a:r>
                      <a:r>
                        <a:rPr lang="ru-RU" sz="1600" b="1" baseline="0" dirty="0" smtClean="0">
                          <a:latin typeface="Times New Roman"/>
                          <a:ea typeface="Calibri"/>
                          <a:cs typeface="Times New Roman"/>
                        </a:rPr>
                        <a:t> ШМО </a:t>
                      </a:r>
                      <a:endParaRPr lang="ru-RU" sz="16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2016-2017 учебный год</a:t>
                      </a: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ru-RU" sz="1600" b="1" dirty="0" smtClean="0"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Аминова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Р.З.</a:t>
                      </a:r>
                      <a:endParaRPr lang="ru-RU" sz="16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723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3.19.</a:t>
                      </a: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1807845" algn="l"/>
                        </a:tabLs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Отслеживание эффективного использования модулей </a:t>
                      </a: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онлайн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- школы  «</a:t>
                      </a: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Ана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теле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» при обучении татарскому языку русскоязычных детей</a:t>
                      </a: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2016-2017 учебный год</a:t>
                      </a: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Салахова Р.А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 err="1" smtClean="0">
                          <a:latin typeface="Times New Roman"/>
                          <a:ea typeface="Calibri"/>
                          <a:cs typeface="Times New Roman"/>
                        </a:rPr>
                        <a:t>Аминова</a:t>
                      </a:r>
                      <a:r>
                        <a:rPr lang="ru-RU" sz="1600" b="1" dirty="0" smtClean="0">
                          <a:latin typeface="Times New Roman"/>
                          <a:ea typeface="Calibri"/>
                          <a:cs typeface="Times New Roman"/>
                        </a:rPr>
                        <a:t> Р.З.</a:t>
                      </a:r>
                      <a:endParaRPr lang="ru-RU" sz="1600" b="1" dirty="0"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34477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>
                          <a:latin typeface="Times New Roman"/>
                          <a:ea typeface="Calibri"/>
                          <a:cs typeface="Times New Roman"/>
                        </a:rPr>
                        <a:t>3.20.</a:t>
                      </a: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Анализ результатов деятельности общеобразовательных организаций по развитию национального образования на секционном заседании учителей татарского языка и литературы в рамках августовского совещания работников образования </a:t>
                      </a:r>
                      <a:r>
                        <a:rPr lang="ru-RU" sz="1600" b="1" dirty="0" err="1">
                          <a:latin typeface="Times New Roman"/>
                          <a:ea typeface="Calibri"/>
                          <a:cs typeface="Times New Roman"/>
                        </a:rPr>
                        <a:t>Зеленодольского</a:t>
                      </a: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 муниципального района</a:t>
                      </a: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Август 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2017 года</a:t>
                      </a: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latin typeface="Times New Roman"/>
                          <a:ea typeface="Calibri"/>
                          <a:cs typeface="Times New Roman"/>
                        </a:rPr>
                        <a:t>Салахова Р.А.</a:t>
                      </a:r>
                    </a:p>
                  </a:txBody>
                  <a:tcPr marL="44335" marR="4433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379" name="Rectangle 1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eaLnBrk="0" hangingPunct="0"/>
            <a:endParaRPr lang="ru-RU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928662" y="357166"/>
            <a:ext cx="800105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Татарстан </a:t>
            </a:r>
            <a:r>
              <a:rPr lang="ru-RU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Республикасында</a:t>
            </a: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милли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мәгарифне үстерү к</a:t>
            </a:r>
            <a:r>
              <a:rPr lang="ru-RU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онцепциясе</a:t>
            </a: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(2030 </a:t>
            </a:r>
            <a:r>
              <a:rPr lang="ru-RU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нчы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елга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t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кадәр</a:t>
            </a: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) </a:t>
            </a:r>
          </a:p>
          <a:p>
            <a:pPr algn="ctr"/>
            <a:endParaRPr lang="ru-RU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1538" y="1857364"/>
            <a:ext cx="771530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Концепция развития национального образования в Республике Татарстан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до 2030 года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(утвержден Постановлением КМ РТ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/>
                <a:ea typeface="Times New Roman"/>
                <a:cs typeface="Times New Roman"/>
              </a:rPr>
              <a:t>от 19 августа 2016 г. №570)</a:t>
            </a:r>
          </a:p>
          <a:p>
            <a:pPr algn="ctr"/>
            <a:endParaRPr lang="tt-RU" sz="2800" b="1" dirty="0" smtClean="0">
              <a:solidFill>
                <a:srgbClr val="002060"/>
              </a:solidFill>
              <a:latin typeface="Times New Roman"/>
              <a:cs typeface="Times New Roman"/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Концепция разработана во исполнение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Стратегии СЭР РТ до 2030 года, </a:t>
            </a:r>
          </a:p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/>
                <a:cs typeface="Times New Roman"/>
              </a:rPr>
              <a:t>утв. Законом РТ от 10.06.2015 №40-ЗРТ 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9" name="Прямоугольник с двумя вырезанными противолежащими углами 8"/>
          <p:cNvSpPr/>
          <p:nvPr/>
        </p:nvSpPr>
        <p:spPr>
          <a:xfrm>
            <a:off x="701824" y="6405331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491070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611560" cy="6858000"/>
          </a:xfrm>
          <a:prstGeom prst="rect">
            <a:avLst/>
          </a:prstGeom>
        </p:spPr>
      </p:pic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67544" y="764704"/>
            <a:ext cx="8229600" cy="4525963"/>
          </a:xfr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О проведении муниципального этапа Республиканской олимпиады по  татарскому языку и литературе </a:t>
            </a:r>
          </a:p>
          <a:p>
            <a:pPr algn="ctr">
              <a:buNone/>
            </a:pPr>
            <a:r>
              <a:rPr lang="ru-RU" b="1" dirty="0" smtClean="0">
                <a:latin typeface="Times New Roman"/>
                <a:ea typeface="Times New Roman"/>
                <a:cs typeface="Times New Roman"/>
              </a:rPr>
              <a:t>в 2016-2017 учебном году. </a:t>
            </a:r>
          </a:p>
        </p:txBody>
      </p:sp>
      <p:sp>
        <p:nvSpPr>
          <p:cNvPr id="6" name="Прямоугольник с двумя вырезанными противолежащими углами 5"/>
          <p:cNvSpPr/>
          <p:nvPr/>
        </p:nvSpPr>
        <p:spPr>
          <a:xfrm>
            <a:off x="701824" y="6405331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4618789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ГРАФИК ПРОВЕДЕНИЯ И СОСТАВ УЧАСТНИКОВ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муниципального этапа республиканской олимпиады школьников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в 2016/2017 учебном году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0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Начало проведения муниципального этапа олимпиады в 09.30 ч.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524000" y="1616705"/>
          <a:ext cx="6096000" cy="4907280"/>
        </p:xfrm>
        <a:graphic>
          <a:graphicData uri="http://schemas.openxmlformats.org/drawingml/2006/table">
            <a:tbl>
              <a:tblPr/>
              <a:tblGrid>
                <a:gridCol w="1322516"/>
                <a:gridCol w="2264550"/>
                <a:gridCol w="1340268"/>
                <a:gridCol w="1168666"/>
              </a:tblGrid>
              <a:tr h="19592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 dirty="0">
                          <a:latin typeface="Times New Roman"/>
                          <a:ea typeface="Times New Roman"/>
                          <a:cs typeface="Times New Roman"/>
                        </a:rPr>
                        <a:t>Параллели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88" marR="638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Наименование предмета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88" marR="638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Дата проведения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88" marR="638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i="1">
                          <a:latin typeface="Times New Roman"/>
                          <a:ea typeface="Times New Roman"/>
                          <a:cs typeface="Times New Roman"/>
                        </a:rPr>
                        <a:t>День недели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88" marR="6388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7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4,5,6,7,8,9,10,11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88" marR="638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Татарский язык для учащихся школ с татарским языком обучения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88" marR="638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16 декабря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88" marR="638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Пятница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88" marR="638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7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7,8,9,10,11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88" marR="638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Татарская литература для учащихся школ с татарским языком обучения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88" marR="638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19 декабря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88" marR="638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Понедельник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88" marR="638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7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4,5,6,7,8,9,10,11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88" marR="638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Татарский язык для учащихся-татар школ с русским языком обучения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88" marR="638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21 декабря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88" marR="638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Среда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88" marR="638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7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7,8,9,10,11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88" marR="638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Татарская литература для учащихся-татар школ с русским языком обучения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88" marR="638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23 декабря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88" marR="638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Пятница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88" marR="638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857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4,5,6,7,8,9,10,11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88" marR="638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Татарский язык для учащихся русскоязычных групп школ с русским языком обучения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88" marR="638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latin typeface="Times New Roman"/>
                          <a:ea typeface="Times New Roman"/>
                          <a:cs typeface="Times New Roman"/>
                        </a:rPr>
                        <a:t>24 декабря</a:t>
                      </a:r>
                      <a:endParaRPr lang="ru-RU" sz="1400" b="1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88" marR="638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latin typeface="Times New Roman"/>
                          <a:ea typeface="Times New Roman"/>
                          <a:cs typeface="Times New Roman"/>
                        </a:rPr>
                        <a:t>Суббота</a:t>
                      </a:r>
                      <a:endParaRPr lang="ru-RU" sz="1400" b="1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3888" marR="63888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630402" y="440808"/>
            <a:ext cx="71142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Төп</a:t>
            </a:r>
            <a:r>
              <a:rPr kumimoji="0" lang="ru-RU" sz="3200" b="1" i="0" u="none" strike="noStrike" kern="0" cap="none" spc="0" normalizeH="0" baseline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kern="0" cap="none" spc="0" normalizeH="0" baseline="0" noProof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юнәлешләре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57224" y="1142984"/>
            <a:ext cx="7992888" cy="47234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14000"/>
              </a:lnSpc>
              <a:buAutoNum type="arabicPeriod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Милли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мәгарифтә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бердәм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дәүләти-иҗтимагый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идарә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системасы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булдыру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>
              <a:lnSpc>
                <a:spcPct val="114000"/>
              </a:lnSpc>
              <a:buAutoNum type="arabicPeriod"/>
            </a:pP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телдә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белем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бирүнең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эчтәлеген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уку-укыту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методика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технологияләрен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камилләштерү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>
              <a:lnSpc>
                <a:spcPct val="114000"/>
              </a:lnSpc>
              <a:buAutoNum type="arabicPeriod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Милли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мәктәп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өчен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мөгаллим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идарәчеләр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әзерләү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системасын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яңарту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>
              <a:lnSpc>
                <a:spcPct val="114000"/>
              </a:lnSpc>
              <a:buAutoNum type="arabicPeriod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Милли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мәгарифнең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төрле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ресурслар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материаль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-техник, </a:t>
            </a:r>
            <a:r>
              <a:rPr lang="ru-RU" sz="2400" b="1" dirty="0" err="1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фәнни</a:t>
            </a:r>
            <a:r>
              <a:rPr lang="ru-RU" sz="2400" b="1" dirty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-методик,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мәгълүмати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һ.б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.)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белән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тәэмин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ителешен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ныгыту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>
              <a:lnSpc>
                <a:spcPct val="114000"/>
              </a:lnSpc>
              <a:buAutoNum type="arabicPeriod"/>
            </a:pP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Милли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мәгарифнең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үсешен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мониторинглау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күзәтеп</a:t>
            </a:r>
            <a:r>
              <a:rPr lang="ru-RU" sz="24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тору</a:t>
            </a:r>
          </a:p>
        </p:txBody>
      </p:sp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701824" y="6405331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888170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988840"/>
            <a:ext cx="8229600" cy="2979987"/>
          </a:xfrm>
        </p:spPr>
        <p:txBody>
          <a:bodyPr>
            <a:normAutofit/>
          </a:bodyPr>
          <a:lstStyle/>
          <a:p>
            <a:pPr marL="0" indent="0">
              <a:lnSpc>
                <a:spcPct val="90000"/>
              </a:lnSpc>
              <a:buNone/>
            </a:pPr>
            <a:r>
              <a:rPr lang="ru-RU" sz="1500" b="1" dirty="0"/>
              <a:t> </a:t>
            </a:r>
          </a:p>
          <a:p>
            <a:pPr marL="0" indent="0">
              <a:lnSpc>
                <a:spcPct val="90000"/>
              </a:lnSpc>
              <a:buNone/>
            </a:pPr>
            <a:endParaRPr lang="ru-RU" sz="1800" b="1" dirty="0"/>
          </a:p>
          <a:p>
            <a:pPr marL="0" indent="0">
              <a:lnSpc>
                <a:spcPct val="90000"/>
              </a:lnSpc>
              <a:buNone/>
            </a:pPr>
            <a:endParaRPr lang="ru-RU" sz="1800" b="1" dirty="0"/>
          </a:p>
          <a:p>
            <a:pPr marL="0" indent="0">
              <a:lnSpc>
                <a:spcPct val="90000"/>
              </a:lnSpc>
              <a:buNone/>
            </a:pPr>
            <a:endParaRPr lang="ru-RU" sz="1800" b="1" dirty="0"/>
          </a:p>
          <a:p>
            <a:pPr marL="0" indent="0">
              <a:lnSpc>
                <a:spcPct val="90000"/>
              </a:lnSpc>
              <a:buNone/>
            </a:pPr>
            <a:endParaRPr lang="ru-RU" sz="1800" b="1" dirty="0"/>
          </a:p>
          <a:p>
            <a:pPr marL="0" indent="0"/>
            <a:endParaRPr lang="ru-RU" sz="1800" b="1" dirty="0"/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737175" y="5289824"/>
            <a:ext cx="8136904" cy="1143000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800" b="1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100351"/>
            <a:ext cx="7992888" cy="300082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endParaRPr lang="ru-RU" sz="15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2894838" y="1500461"/>
            <a:ext cx="3456384" cy="720080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Основные направления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929645" y="2348880"/>
            <a:ext cx="7386772" cy="792088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1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Повышение эффективности системы управления</a:t>
            </a:r>
            <a:endParaRPr lang="ru-RU" sz="1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929645" y="3356992"/>
            <a:ext cx="7386772" cy="792087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1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Развитие сети образовательных организаций</a:t>
            </a: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929645" y="4365105"/>
            <a:ext cx="7386772" cy="792088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1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Совершенствование содержания образования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929645" y="5373218"/>
            <a:ext cx="7386772" cy="788565"/>
          </a:xfrm>
          <a:prstGeom prst="roundRect">
            <a:avLst/>
          </a:prstGeom>
          <a:solidFill>
            <a:srgbClr val="0070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ru-RU" sz="1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Развитие научно-методического сопровождения, ресурсного обеспечения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10400" y="6067699"/>
            <a:ext cx="2133600" cy="365125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5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7" name="Заголовок 1"/>
          <p:cNvSpPr>
            <a:spLocks noGrp="1"/>
          </p:cNvSpPr>
          <p:nvPr>
            <p:ph type="title"/>
          </p:nvPr>
        </p:nvSpPr>
        <p:spPr>
          <a:xfrm>
            <a:off x="746761" y="342816"/>
            <a:ext cx="8377749" cy="648072"/>
          </a:xfrm>
        </p:spPr>
        <p:txBody>
          <a:bodyPr>
            <a:noAutofit/>
          </a:bodyPr>
          <a:lstStyle/>
          <a:p>
            <a:pPr lvl="0"/>
            <a:r>
              <a:rPr lang="ru-RU" sz="27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  <a:t/>
            </a:r>
            <a:br>
              <a:rPr lang="ru-RU" sz="27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/>
                <a:ea typeface="Calibri"/>
                <a:cs typeface="Times New Roman"/>
              </a:rPr>
            </a:b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Концепция развития национального образования </a:t>
            </a:r>
            <a:b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</a:b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в Республике Татарстан до 2030 года</a:t>
            </a:r>
            <a: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  <a:t/>
            </a:r>
            <a:br>
              <a:rPr lang="ru-RU" sz="2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Arial" panose="020B0604020202020204" pitchFamily="34" charset="0"/>
              </a:rPr>
            </a:br>
            <a:endParaRPr lang="ru-RU" sz="2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991397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1630402" y="440808"/>
            <a:ext cx="711428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Көтелгән</a:t>
            </a:r>
            <a:r>
              <a:rPr kumimoji="0" lang="ru-RU" sz="3200" b="1" i="0" u="none" strike="noStrike" kern="0" cap="none" spc="0" normalizeH="0" baseline="0" noProof="0" dirty="0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3200" b="1" i="0" u="none" strike="noStrike" kern="0" cap="none" spc="0" normalizeH="0" baseline="0" noProof="0" dirty="0" err="1" smtClean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solidFill>
                  <a:srgbClr val="002060"/>
                </a:solidFill>
                <a:uLnTx/>
                <a:uFillTx/>
                <a:latin typeface="Times New Roman" pitchFamily="18" charset="0"/>
                <a:cs typeface="Times New Roman" pitchFamily="18" charset="0"/>
              </a:rPr>
              <a:t>нәтиҗә</a:t>
            </a:r>
            <a:endParaRPr kumimoji="0" lang="ru-RU" sz="32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64362" y="1060540"/>
            <a:ext cx="784509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кучыларда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туган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телгә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тарих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Татарстан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халкының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мәдәни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мирасын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үзләштерүгә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кызыксыну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арту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илли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мәгарифнең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эчтәлеген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яңарту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белем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бирү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методикасын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технологияләрен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яңа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таләпләр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нигезендә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камилләштерү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b="1" dirty="0" err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илли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мәгарифнең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дәүләти-иҗтимагый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идарә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системасында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нәтиҗәлелекне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тәэмин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итү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мөгаллим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һәм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идарәчеләрнең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һөнәри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үсеш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дәрәҗәсендә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яңа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үрләргә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ирешү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just">
              <a:buFont typeface="Wingdings" panose="05000000000000000000" pitchFamily="2" charset="2"/>
              <a:buChar char="ü"/>
            </a:pP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республикада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милли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мәгарифнең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нәтиҗәле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үсешен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тәэмин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итә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торган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мониторинг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механизмнарын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коралларын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булдыру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701824" y="6405331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5043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701824" y="6405331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00100" y="285728"/>
            <a:ext cx="81439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 МЕРОПРИЯТИЙ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реализации Концепции развития национального образования в Республики Татарстан до 2030 года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(Приказ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МОиН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РТ от 16.11. 2016 №2228/16)</a:t>
            </a:r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40961" name="Rectangle 1"/>
          <p:cNvSpPr>
            <a:spLocks noChangeArrowheads="1"/>
          </p:cNvSpPr>
          <p:nvPr/>
        </p:nvSpPr>
        <p:spPr bwMode="auto">
          <a:xfrm>
            <a:off x="1142976" y="2285992"/>
            <a:ext cx="7572428" cy="4093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 Повышение эффективности системы управления национальным образованием (п</a:t>
            </a: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1-8,13,16-19,21,22,</a:t>
            </a:r>
          </a:p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24-37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</a:p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2.  Развитие сети образовательных организаций            (п. 1-3, 7,10)</a:t>
            </a:r>
          </a:p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3.  Совершенствование содержания национального образования (п. 5)</a:t>
            </a:r>
          </a:p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4.  Развитие ресурсного обеспечения национального образования (п. 5,12,15,27-30,36-46,48,50,51)</a:t>
            </a:r>
          </a:p>
          <a:p>
            <a:pPr lvl="0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5.  Мониторинг и контроль реализации Концепции                  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(в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МОиН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РТ ежеквартальный отчет)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043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6858000"/>
          </a:xfrm>
          <a:prstGeom prst="rect">
            <a:avLst/>
          </a:prstGeom>
        </p:spPr>
      </p:pic>
      <p:sp>
        <p:nvSpPr>
          <p:cNvPr id="8" name="Прямоугольник с двумя вырезанными противолежащими углами 7"/>
          <p:cNvSpPr/>
          <p:nvPr/>
        </p:nvSpPr>
        <p:spPr>
          <a:xfrm>
            <a:off x="701824" y="6405331"/>
            <a:ext cx="8370168" cy="384043"/>
          </a:xfrm>
          <a:prstGeom prst="snip2Diag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10800000" scaled="1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000100" y="285728"/>
            <a:ext cx="81439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56321" name="Rectangle 1"/>
          <p:cNvSpPr>
            <a:spLocks noChangeArrowheads="1"/>
          </p:cNvSpPr>
          <p:nvPr/>
        </p:nvSpPr>
        <p:spPr bwMode="auto">
          <a:xfrm>
            <a:off x="1214414" y="0"/>
            <a:ext cx="7218087" cy="446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400" b="1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«Дорожная карта»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 совершенствованию преподавания татарского языка и литературы в общеобразовательных организациях Республики Татарстан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на 2016-2017 учебный год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(утвержден приказом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МОиН</a:t>
            </a: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РТ)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50435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body" idx="1"/>
          </p:nvPr>
        </p:nvSpPr>
        <p:spPr>
          <a:xfrm>
            <a:off x="163513" y="355600"/>
            <a:ext cx="8764587" cy="6140450"/>
          </a:xfrm>
        </p:spPr>
        <p:txBody>
          <a:bodyPr/>
          <a:lstStyle/>
          <a:p>
            <a:pPr marL="609600" indent="-609600" algn="ctr" eaLnBrk="1" hangingPunct="1">
              <a:buFont typeface="Arial" charset="0"/>
              <a:buNone/>
              <a:defRPr/>
            </a:pPr>
            <a:r>
              <a:rPr lang="ru-RU" sz="3800" b="1" dirty="0" smtClean="0">
                <a:solidFill>
                  <a:srgbClr val="253D75"/>
                </a:solidFill>
              </a:rPr>
              <a:t>	</a:t>
            </a:r>
            <a:r>
              <a:rPr lang="ru-RU" b="1" dirty="0" smtClean="0">
                <a:solidFill>
                  <a:srgbClr val="253D75"/>
                </a:solidFill>
                <a:latin typeface="Times New Roman" pitchFamily="18" charset="0"/>
                <a:cs typeface="Times New Roman" pitchFamily="18" charset="0"/>
              </a:rPr>
              <a:t>«ДОРОЖНАЯ КАРТА»</a:t>
            </a:r>
          </a:p>
          <a:p>
            <a:pPr algn="ctr">
              <a:buFont typeface="Arial" charset="0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совершенствованию преподавания татарского языка и литературы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charset="0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общеобразовательных организациях </a:t>
            </a:r>
            <a:r>
              <a:rPr lang="ru-RU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Зеленодольского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муниципального района Республики Татарстан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Font typeface="Arial" charset="0"/>
              <a:buNone/>
              <a:defRPr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 2016-2017 учебный год</a:t>
            </a:r>
          </a:p>
          <a:p>
            <a:pPr algn="ctr">
              <a:buFont typeface="Arial" charset="0"/>
              <a:buNone/>
              <a:defRPr/>
            </a:pPr>
            <a:endParaRPr lang="ru-RU" sz="1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609600" indent="-609600" algn="r" eaLnBrk="1" hangingPunct="1">
              <a:spcBef>
                <a:spcPts val="0"/>
              </a:spcBef>
              <a:buFont typeface="Arial" charset="0"/>
              <a:buNone/>
              <a:defRPr/>
            </a:pPr>
            <a:r>
              <a:rPr lang="ru-RU" sz="4000" b="1" dirty="0" smtClean="0">
                <a:solidFill>
                  <a:srgbClr val="253D75"/>
                </a:solidFill>
              </a:rPr>
              <a:t> </a:t>
            </a:r>
            <a:endParaRPr lang="ru-RU" sz="2400" b="1" i="1" dirty="0" smtClean="0">
              <a:solidFill>
                <a:srgbClr val="253D75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17285</TotalTime>
  <Words>2131</Words>
  <Application>Microsoft Office PowerPoint</Application>
  <PresentationFormat>Экран (4:3)</PresentationFormat>
  <Paragraphs>510</Paragraphs>
  <Slides>31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31</vt:i4>
      </vt:variant>
    </vt:vector>
  </HeadingPairs>
  <TitlesOfParts>
    <vt:vector size="32" baseType="lpstr">
      <vt:lpstr>Тема Office</vt:lpstr>
      <vt:lpstr>Слайд 1</vt:lpstr>
      <vt:lpstr>Слайд 2</vt:lpstr>
      <vt:lpstr>Слайд 3</vt:lpstr>
      <vt:lpstr>Слайд 4</vt:lpstr>
      <vt:lpstr> Концепция развития национального образования  в Республике Татарстан до 2030 года </vt:lpstr>
      <vt:lpstr>Слайд 6</vt:lpstr>
      <vt:lpstr>Слайд 7</vt:lpstr>
      <vt:lpstr>Слайд 8</vt:lpstr>
      <vt:lpstr>Слайд 9</vt:lpstr>
      <vt:lpstr> «ДОРОЖНАЯ КАРТА»  </vt:lpstr>
      <vt:lpstr>Слайд 11</vt:lpstr>
      <vt:lpstr>Слайд 12</vt:lpstr>
      <vt:lpstr>Организационно-методическое сопровождение  повышения качественного состава, повышение квалификации педагогических кадров </vt:lpstr>
      <vt:lpstr>  Усиление учебно-методического, ресурсного, информационного  сопровождения  преподавания татарского языка и литературы</vt:lpstr>
      <vt:lpstr>Слайд 15</vt:lpstr>
      <vt:lpstr>Слайд 16</vt:lpstr>
      <vt:lpstr>Слайд 17</vt:lpstr>
      <vt:lpstr>Результаты диагностических тестирований IV, VI, VIII классов по татарскому языку в муниципальном районе </vt:lpstr>
      <vt:lpstr>Результаты диагностических тестирований по татарскому языку обучающихся    IV, VI, VIII классов  по СОШ№15 с УИОП ЗМР РТ </vt:lpstr>
      <vt:lpstr> </vt:lpstr>
      <vt:lpstr>       Вывод: Провести перепроверку знаний  по татарскому языку  в общеобразовательных организациях ЗМР, которые показали высокие результаты  по итогам тестирования: в 4 классах (русскоязычная группа);  в 8 классах (русскоязычная группа);   Цель: объективность проведения тестирований</vt:lpstr>
      <vt:lpstr>Слайд 22</vt:lpstr>
      <vt:lpstr>  СПРАВКА – АНАЛИЗ по результатам пробного тестирования в 9 классах  (ЕРТ по татарскому языку – входная диагностика),   </vt:lpstr>
      <vt:lpstr>               В пробном тестировании в формате ЕРТ по ЗМР приняли участие 1146 чел. из 1203 обучающихся 9 классов ОО ЗМР.  Из них 21 код - 153 человек  (из 12 ОУ),  22 код  - 122 человек  (из 10 ОУ),  23 код  - 878 человек  (из 19 ОУ).  Средний процент выполнения по ЗМР составил 21,05% , средняя оценка  - 3,33.  Успеваемость – 87,52%  (Количество «2» - 143),  Качество – 30,89%.  </vt:lpstr>
      <vt:lpstr>Слайд 25</vt:lpstr>
      <vt:lpstr>             Вывод: Обучающиеся показали низкие результаты, количество обучающихся «группы риска» - 14 чел.  Рекомендации: 1. Составить списки обучающихся «группы риска». 2. Составить график дополнительных занятий для обучающихся «группы риска» (2 раза в неделю).  3. Провести пробное тестирование для обучающихся «группы риска»  в феврале 2017 года. </vt:lpstr>
      <vt:lpstr>Слайд 27</vt:lpstr>
      <vt:lpstr>Слайд 28</vt:lpstr>
      <vt:lpstr>Слайд 29</vt:lpstr>
      <vt:lpstr>Слайд 30</vt:lpstr>
      <vt:lpstr>  ГРАФИК ПРОВЕДЕНИЯ И СОСТАВ УЧАСТНИКОВ муниципального этапа республиканской олимпиады школьников  в 2016/2017 учебном году Начало проведения муниципального этапа олимпиады в 09.30 ч.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Татарстан – многонациональная республика</dc:title>
  <dc:creator>Мусина</dc:creator>
  <cp:lastModifiedBy>Школа15</cp:lastModifiedBy>
  <cp:revision>1097</cp:revision>
  <cp:lastPrinted>2015-10-28T11:17:36Z</cp:lastPrinted>
  <dcterms:created xsi:type="dcterms:W3CDTF">2011-10-05T11:35:28Z</dcterms:created>
  <dcterms:modified xsi:type="dcterms:W3CDTF">2017-01-24T12:35:31Z</dcterms:modified>
</cp:coreProperties>
</file>